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Hammersmith One"/>
      <p:regular r:id="rId19"/>
    </p:embeddedFont>
    <p:embeddedFont>
      <p:font typeface="Poppi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regular.fntdata"/><Relationship Id="rId11" Type="http://schemas.openxmlformats.org/officeDocument/2006/relationships/slide" Target="slides/slide6.xml"/><Relationship Id="rId22" Type="http://schemas.openxmlformats.org/officeDocument/2006/relationships/font" Target="fonts/Poppins-italic.fntdata"/><Relationship Id="rId10" Type="http://schemas.openxmlformats.org/officeDocument/2006/relationships/slide" Target="slides/slide5.xml"/><Relationship Id="rId21" Type="http://schemas.openxmlformats.org/officeDocument/2006/relationships/font" Target="fonts/Poppins-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Poppi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HammersmithOne-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9caa103fd9e8-1cr7N: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9caa103fd9e8-1cr7N: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cc9206d37209-10Sgt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cc9206d37209-10Sgt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5764c8f94df7-11VtvR: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5764c8f94df7-11VtvR: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316aa5f2f9be-12RABu: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316aa5f2f9be-12RABu: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a3100bb93eba-13fwog: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a3100bb93eba-13fwog: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853623b56831-2xFz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853623b56831-2xFz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abf8d11b00c0-3W6Ju: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abf8d11b00c0-3W6Ju: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f39eba32cf0b-4CFdz: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f39eba32cf0b-4CFdz: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6d08219ee708-5Hl0c: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6d08219ee708-5Hl0c: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beee9344e990-62RLD: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beee9344e990-62RLD: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2f6ed3f947d9-7fKRU: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2f6ed3f947d9-7fKRU: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45cd6366671d-8nf7m: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45cd6366671d-8nf7m: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22027d809220-9kwha: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22027d809220-9kwha: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3639312" y="658368"/>
            <a:ext cx="4992600" cy="2779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3300">
                <a:latin typeface="Hammersmith One"/>
                <a:ea typeface="Hammersmith One"/>
                <a:cs typeface="Hammersmith One"/>
                <a:sym typeface="Hammersmith One"/>
              </a:rPr>
              <a:t>Créer des Wireframes et Maquettes pour Améliorer l'Expérience Utilisateur</a:t>
            </a:r>
            <a:endParaRPr sz="3300">
              <a:latin typeface="Hammersmith One"/>
              <a:ea typeface="Hammersmith One"/>
              <a:cs typeface="Hammersmith One"/>
              <a:sym typeface="Hammersmith One"/>
            </a:endParaRPr>
          </a:p>
        </p:txBody>
      </p:sp>
      <p:sp>
        <p:nvSpPr>
          <p:cNvPr id="55" name="Google Shape;55;p13"/>
          <p:cNvSpPr txBox="1"/>
          <p:nvPr/>
        </p:nvSpPr>
        <p:spPr>
          <a:xfrm>
            <a:off x="3639312" y="3447288"/>
            <a:ext cx="4992600" cy="1033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latin typeface="Poppins"/>
                <a:ea typeface="Poppins"/>
                <a:cs typeface="Poppins"/>
                <a:sym typeface="Poppins"/>
              </a:rPr>
              <a:t>Chareuf Afroul Mohammed</a:t>
            </a:r>
            <a:endParaRPr>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2"/>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latin typeface="Hammersmith One"/>
                <a:ea typeface="Hammersmith One"/>
                <a:cs typeface="Hammersmith One"/>
                <a:sym typeface="Hammersmith One"/>
              </a:rPr>
              <a:t>Conseils pour l'Optimisation de l'UX</a:t>
            </a:r>
            <a:endParaRPr sz="2500">
              <a:latin typeface="Hammersmith One"/>
              <a:ea typeface="Hammersmith One"/>
              <a:cs typeface="Hammersmith One"/>
              <a:sym typeface="Hammersmith One"/>
            </a:endParaRPr>
          </a:p>
        </p:txBody>
      </p:sp>
      <p:sp>
        <p:nvSpPr>
          <p:cNvPr id="135" name="Google Shape;135;p22"/>
          <p:cNvSpPr txBox="1"/>
          <p:nvPr/>
        </p:nvSpPr>
        <p:spPr>
          <a:xfrm>
            <a:off x="512064" y="932688"/>
            <a:ext cx="8110800" cy="4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latin typeface="Poppins"/>
                <a:ea typeface="Poppins"/>
                <a:cs typeface="Poppins"/>
                <a:sym typeface="Poppins"/>
              </a:rPr>
              <a:t>Améliorer continuellement l'expérience utilisateur</a:t>
            </a:r>
            <a:endParaRPr sz="1500">
              <a:latin typeface="Poppins"/>
              <a:ea typeface="Poppins"/>
              <a:cs typeface="Poppins"/>
              <a:sym typeface="Poppins"/>
            </a:endParaRPr>
          </a:p>
        </p:txBody>
      </p:sp>
      <p:sp>
        <p:nvSpPr>
          <p:cNvPr id="136" name="Google Shape;136;p22"/>
          <p:cNvSpPr txBox="1"/>
          <p:nvPr/>
        </p:nvSpPr>
        <p:spPr>
          <a:xfrm>
            <a:off x="612648" y="1618488"/>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Poppins"/>
                <a:ea typeface="Poppins"/>
                <a:cs typeface="Poppins"/>
                <a:sym typeface="Poppins"/>
              </a:rPr>
              <a:t>Feedback Utilisateur</a:t>
            </a:r>
            <a:endParaRPr b="1" sz="1300">
              <a:latin typeface="Poppins"/>
              <a:ea typeface="Poppins"/>
              <a:cs typeface="Poppins"/>
              <a:sym typeface="Poppins"/>
            </a:endParaRPr>
          </a:p>
        </p:txBody>
      </p:sp>
      <p:sp>
        <p:nvSpPr>
          <p:cNvPr id="137" name="Google Shape;137;p22"/>
          <p:cNvSpPr txBox="1"/>
          <p:nvPr/>
        </p:nvSpPr>
        <p:spPr>
          <a:xfrm>
            <a:off x="612648" y="1920240"/>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oppins"/>
                <a:ea typeface="Poppins"/>
                <a:cs typeface="Poppins"/>
                <a:sym typeface="Poppins"/>
              </a:rPr>
              <a:t>Demander régulièrement des retours utilisateur est essentiel. Utilisez des outils comme des sondages ou des interviews pour comprendre les points d'amélioration.</a:t>
            </a:r>
            <a:endParaRPr sz="1200">
              <a:latin typeface="Poppins"/>
              <a:ea typeface="Poppins"/>
              <a:cs typeface="Poppins"/>
              <a:sym typeface="Poppins"/>
            </a:endParaRPr>
          </a:p>
        </p:txBody>
      </p:sp>
      <p:sp>
        <p:nvSpPr>
          <p:cNvPr id="138" name="Google Shape;138;p22"/>
          <p:cNvSpPr txBox="1"/>
          <p:nvPr/>
        </p:nvSpPr>
        <p:spPr>
          <a:xfrm>
            <a:off x="4663440" y="1618488"/>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Poppins"/>
                <a:ea typeface="Poppins"/>
                <a:cs typeface="Poppins"/>
                <a:sym typeface="Poppins"/>
              </a:rPr>
              <a:t>Tester A/B</a:t>
            </a:r>
            <a:endParaRPr b="1" sz="1300">
              <a:latin typeface="Poppins"/>
              <a:ea typeface="Poppins"/>
              <a:cs typeface="Poppins"/>
              <a:sym typeface="Poppins"/>
            </a:endParaRPr>
          </a:p>
        </p:txBody>
      </p:sp>
      <p:sp>
        <p:nvSpPr>
          <p:cNvPr id="139" name="Google Shape;139;p22"/>
          <p:cNvSpPr txBox="1"/>
          <p:nvPr/>
        </p:nvSpPr>
        <p:spPr>
          <a:xfrm>
            <a:off x="4663440" y="1920240"/>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oppins"/>
                <a:ea typeface="Poppins"/>
                <a:cs typeface="Poppins"/>
                <a:sym typeface="Poppins"/>
              </a:rPr>
              <a:t>Mettez en œuvre des tests A/B pour comparer différentes versions de maquettes. Cela vous aidera à choisir les fonctionnalités et designs les plus efficaces.</a:t>
            </a:r>
            <a:endParaRPr sz="1200">
              <a:latin typeface="Poppins"/>
              <a:ea typeface="Poppins"/>
              <a:cs typeface="Poppins"/>
              <a:sym typeface="Poppins"/>
            </a:endParaRPr>
          </a:p>
        </p:txBody>
      </p:sp>
      <p:sp>
        <p:nvSpPr>
          <p:cNvPr id="140" name="Google Shape;140;p22"/>
          <p:cNvSpPr txBox="1"/>
          <p:nvPr/>
        </p:nvSpPr>
        <p:spPr>
          <a:xfrm>
            <a:off x="612648" y="3410712"/>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Poppins"/>
                <a:ea typeface="Poppins"/>
                <a:cs typeface="Poppins"/>
                <a:sym typeface="Poppins"/>
              </a:rPr>
              <a:t>Simplification</a:t>
            </a:r>
            <a:endParaRPr b="1" sz="1300">
              <a:latin typeface="Poppins"/>
              <a:ea typeface="Poppins"/>
              <a:cs typeface="Poppins"/>
              <a:sym typeface="Poppins"/>
            </a:endParaRPr>
          </a:p>
        </p:txBody>
      </p:sp>
      <p:sp>
        <p:nvSpPr>
          <p:cNvPr id="141" name="Google Shape;141;p22"/>
          <p:cNvSpPr txBox="1"/>
          <p:nvPr/>
        </p:nvSpPr>
        <p:spPr>
          <a:xfrm>
            <a:off x="612648" y="3712464"/>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oppins"/>
                <a:ea typeface="Poppins"/>
                <a:cs typeface="Poppins"/>
                <a:sym typeface="Poppins"/>
              </a:rPr>
              <a:t>Gardez l'interface utilisateur simple pour éviter la surcharge d'information. Utilisez des appels à l'action clairs pour guider l'utilisateur.</a:t>
            </a:r>
            <a:endParaRPr sz="1200">
              <a:latin typeface="Poppins"/>
              <a:ea typeface="Poppins"/>
              <a:cs typeface="Poppins"/>
              <a:sym typeface="Poppins"/>
            </a:endParaRPr>
          </a:p>
        </p:txBody>
      </p:sp>
      <p:sp>
        <p:nvSpPr>
          <p:cNvPr id="142" name="Google Shape;142;p22"/>
          <p:cNvSpPr txBox="1"/>
          <p:nvPr/>
        </p:nvSpPr>
        <p:spPr>
          <a:xfrm>
            <a:off x="4663440" y="3410712"/>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Poppins"/>
                <a:ea typeface="Poppins"/>
                <a:cs typeface="Poppins"/>
                <a:sym typeface="Poppins"/>
              </a:rPr>
              <a:t>Accessibilité</a:t>
            </a:r>
            <a:endParaRPr b="1" sz="1300">
              <a:latin typeface="Poppins"/>
              <a:ea typeface="Poppins"/>
              <a:cs typeface="Poppins"/>
              <a:sym typeface="Poppins"/>
            </a:endParaRPr>
          </a:p>
        </p:txBody>
      </p:sp>
      <p:sp>
        <p:nvSpPr>
          <p:cNvPr id="143" name="Google Shape;143;p22"/>
          <p:cNvSpPr txBox="1"/>
          <p:nvPr/>
        </p:nvSpPr>
        <p:spPr>
          <a:xfrm>
            <a:off x="4663440" y="3712464"/>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oppins"/>
                <a:ea typeface="Poppins"/>
                <a:cs typeface="Poppins"/>
                <a:sym typeface="Poppins"/>
              </a:rPr>
              <a:t>Assurez-vous que votre design est accessible à tous, y compris les personnes en situation de handicap. Cela élargira votre base d'utilisateurs.</a:t>
            </a:r>
            <a:endParaRPr sz="1200">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23"/>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latin typeface="Hammersmith One"/>
                <a:ea typeface="Hammersmith One"/>
                <a:cs typeface="Hammersmith One"/>
                <a:sym typeface="Hammersmith One"/>
              </a:rPr>
              <a:t>Conclusion sur l'Expérience Utilisateur</a:t>
            </a:r>
            <a:endParaRPr sz="2500">
              <a:latin typeface="Hammersmith One"/>
              <a:ea typeface="Hammersmith One"/>
              <a:cs typeface="Hammersmith One"/>
              <a:sym typeface="Hammersmith One"/>
            </a:endParaRPr>
          </a:p>
        </p:txBody>
      </p:sp>
      <p:sp>
        <p:nvSpPr>
          <p:cNvPr id="149" name="Google Shape;149;p23"/>
          <p:cNvSpPr txBox="1"/>
          <p:nvPr/>
        </p:nvSpPr>
        <p:spPr>
          <a:xfrm>
            <a:off x="512064" y="932688"/>
            <a:ext cx="8110800" cy="4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latin typeface="Poppins"/>
                <a:ea typeface="Poppins"/>
                <a:cs typeface="Poppins"/>
                <a:sym typeface="Poppins"/>
              </a:rPr>
              <a:t>Synthèse des points essentiels abordés</a:t>
            </a:r>
            <a:endParaRPr sz="1500">
              <a:latin typeface="Poppins"/>
              <a:ea typeface="Poppins"/>
              <a:cs typeface="Poppins"/>
              <a:sym typeface="Poppins"/>
            </a:endParaRPr>
          </a:p>
        </p:txBody>
      </p:sp>
      <p:sp>
        <p:nvSpPr>
          <p:cNvPr id="150" name="Google Shape;150;p23"/>
          <p:cNvSpPr txBox="1"/>
          <p:nvPr/>
        </p:nvSpPr>
        <p:spPr>
          <a:xfrm>
            <a:off x="512064" y="1691640"/>
            <a:ext cx="2459700" cy="55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300">
                <a:latin typeface="Poppins"/>
                <a:ea typeface="Poppins"/>
                <a:cs typeface="Poppins"/>
                <a:sym typeface="Poppins"/>
              </a:rPr>
              <a:t>Importance du Wireframe</a:t>
            </a:r>
            <a:endParaRPr b="1" sz="1300">
              <a:latin typeface="Poppins"/>
              <a:ea typeface="Poppins"/>
              <a:cs typeface="Poppins"/>
              <a:sym typeface="Poppins"/>
            </a:endParaRPr>
          </a:p>
        </p:txBody>
      </p:sp>
      <p:sp>
        <p:nvSpPr>
          <p:cNvPr id="151" name="Google Shape;151;p23"/>
          <p:cNvSpPr txBox="1"/>
          <p:nvPr/>
        </p:nvSpPr>
        <p:spPr>
          <a:xfrm>
            <a:off x="512064" y="2176272"/>
            <a:ext cx="2459700" cy="221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oppins"/>
                <a:ea typeface="Poppins"/>
                <a:cs typeface="Poppins"/>
                <a:sym typeface="Poppins"/>
              </a:rPr>
              <a:t>Les wireframes sont essentiels pour établir une base solide pour le design. Ils permettent d'identifier les éventuelles lacunes avant le développement final.</a:t>
            </a:r>
            <a:endParaRPr sz="1200">
              <a:latin typeface="Poppins"/>
              <a:ea typeface="Poppins"/>
              <a:cs typeface="Poppins"/>
              <a:sym typeface="Poppins"/>
            </a:endParaRPr>
          </a:p>
        </p:txBody>
      </p:sp>
      <p:sp>
        <p:nvSpPr>
          <p:cNvPr id="152" name="Google Shape;152;p23"/>
          <p:cNvSpPr txBox="1"/>
          <p:nvPr/>
        </p:nvSpPr>
        <p:spPr>
          <a:xfrm>
            <a:off x="3328416" y="1691640"/>
            <a:ext cx="2459700" cy="55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300">
                <a:latin typeface="Poppins"/>
                <a:ea typeface="Poppins"/>
                <a:cs typeface="Poppins"/>
                <a:sym typeface="Poppins"/>
              </a:rPr>
              <a:t>Valeur Ajoutée</a:t>
            </a:r>
            <a:endParaRPr b="1" sz="1300">
              <a:latin typeface="Poppins"/>
              <a:ea typeface="Poppins"/>
              <a:cs typeface="Poppins"/>
              <a:sym typeface="Poppins"/>
            </a:endParaRPr>
          </a:p>
        </p:txBody>
      </p:sp>
      <p:sp>
        <p:nvSpPr>
          <p:cNvPr id="153" name="Google Shape;153;p23"/>
          <p:cNvSpPr txBox="1"/>
          <p:nvPr/>
        </p:nvSpPr>
        <p:spPr>
          <a:xfrm>
            <a:off x="3328416" y="2176272"/>
            <a:ext cx="2459700" cy="221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oppins"/>
                <a:ea typeface="Poppins"/>
                <a:cs typeface="Poppins"/>
                <a:sym typeface="Poppins"/>
              </a:rPr>
              <a:t>Investir dans l'UX améliore non seulement la satisfaction utilisateur, mais augmente également la fidélisation et les conversions. Une bonne UX est un atout concurrentiel.</a:t>
            </a:r>
            <a:endParaRPr sz="1200">
              <a:latin typeface="Poppins"/>
              <a:ea typeface="Poppins"/>
              <a:cs typeface="Poppins"/>
              <a:sym typeface="Poppins"/>
            </a:endParaRPr>
          </a:p>
        </p:txBody>
      </p:sp>
      <p:sp>
        <p:nvSpPr>
          <p:cNvPr id="154" name="Google Shape;154;p23"/>
          <p:cNvSpPr txBox="1"/>
          <p:nvPr/>
        </p:nvSpPr>
        <p:spPr>
          <a:xfrm>
            <a:off x="6144768" y="1691640"/>
            <a:ext cx="2459700" cy="55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300">
                <a:latin typeface="Poppins"/>
                <a:ea typeface="Poppins"/>
                <a:cs typeface="Poppins"/>
                <a:sym typeface="Poppins"/>
              </a:rPr>
              <a:t>Points à Retenir</a:t>
            </a:r>
            <a:endParaRPr b="1" sz="1300">
              <a:latin typeface="Poppins"/>
              <a:ea typeface="Poppins"/>
              <a:cs typeface="Poppins"/>
              <a:sym typeface="Poppins"/>
            </a:endParaRPr>
          </a:p>
        </p:txBody>
      </p:sp>
      <p:sp>
        <p:nvSpPr>
          <p:cNvPr id="155" name="Google Shape;155;p23"/>
          <p:cNvSpPr txBox="1"/>
          <p:nvPr/>
        </p:nvSpPr>
        <p:spPr>
          <a:xfrm>
            <a:off x="6144768" y="2176272"/>
            <a:ext cx="2459700" cy="221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oppins"/>
                <a:ea typeface="Poppins"/>
                <a:cs typeface="Poppins"/>
                <a:sym typeface="Poppins"/>
              </a:rPr>
              <a:t>N'oubliez jamais que le retour de l'utilisateur est un facteur clé dans l'optimisation de l'expérience. Adaptez votre design en conséquence tout au long du processus.</a:t>
            </a:r>
            <a:endParaRPr sz="1200">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24"/>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latin typeface="Hammersmith One"/>
                <a:ea typeface="Hammersmith One"/>
                <a:cs typeface="Hammersmith One"/>
                <a:sym typeface="Hammersmith One"/>
              </a:rPr>
              <a:t>Questions et Réponses</a:t>
            </a:r>
            <a:endParaRPr sz="2500">
              <a:latin typeface="Hammersmith One"/>
              <a:ea typeface="Hammersmith One"/>
              <a:cs typeface="Hammersmith One"/>
              <a:sym typeface="Hammersmith One"/>
            </a:endParaRPr>
          </a:p>
        </p:txBody>
      </p:sp>
      <p:sp>
        <p:nvSpPr>
          <p:cNvPr id="161" name="Google Shape;161;p24"/>
          <p:cNvSpPr txBox="1"/>
          <p:nvPr/>
        </p:nvSpPr>
        <p:spPr>
          <a:xfrm>
            <a:off x="512064" y="932688"/>
            <a:ext cx="8110800" cy="4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latin typeface="Poppins"/>
                <a:ea typeface="Poppins"/>
                <a:cs typeface="Poppins"/>
                <a:sym typeface="Poppins"/>
              </a:rPr>
              <a:t>Éclaircissements sur le sujet abordé</a:t>
            </a:r>
            <a:endParaRPr sz="1500">
              <a:latin typeface="Poppins"/>
              <a:ea typeface="Poppins"/>
              <a:cs typeface="Poppins"/>
              <a:sym typeface="Poppins"/>
            </a:endParaRPr>
          </a:p>
        </p:txBody>
      </p:sp>
      <p:sp>
        <p:nvSpPr>
          <p:cNvPr id="162" name="Google Shape;162;p24"/>
          <p:cNvSpPr txBox="1"/>
          <p:nvPr/>
        </p:nvSpPr>
        <p:spPr>
          <a:xfrm>
            <a:off x="4306824" y="1618488"/>
            <a:ext cx="43161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Poppins"/>
                <a:ea typeface="Poppins"/>
                <a:cs typeface="Poppins"/>
                <a:sym typeface="Poppins"/>
              </a:rPr>
              <a:t>Questions Fréquentes</a:t>
            </a:r>
            <a:endParaRPr b="1" sz="1300">
              <a:latin typeface="Poppins"/>
              <a:ea typeface="Poppins"/>
              <a:cs typeface="Poppins"/>
              <a:sym typeface="Poppins"/>
            </a:endParaRPr>
          </a:p>
        </p:txBody>
      </p:sp>
      <p:sp>
        <p:nvSpPr>
          <p:cNvPr id="163" name="Google Shape;163;p24"/>
          <p:cNvSpPr txBox="1"/>
          <p:nvPr/>
        </p:nvSpPr>
        <p:spPr>
          <a:xfrm>
            <a:off x="4306824" y="1911096"/>
            <a:ext cx="43161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oppins"/>
                <a:ea typeface="Poppins"/>
                <a:cs typeface="Poppins"/>
                <a:sym typeface="Poppins"/>
              </a:rPr>
              <a:t>N'hésitez pas à poser vos questions sur les techniques de wireframing ou de maquettes. Je suis là pour vous aider à chaque étape.</a:t>
            </a:r>
            <a:endParaRPr sz="1200">
              <a:latin typeface="Poppins"/>
              <a:ea typeface="Poppins"/>
              <a:cs typeface="Poppins"/>
              <a:sym typeface="Poppins"/>
            </a:endParaRPr>
          </a:p>
        </p:txBody>
      </p:sp>
      <p:sp>
        <p:nvSpPr>
          <p:cNvPr id="164" name="Google Shape;164;p24"/>
          <p:cNvSpPr txBox="1"/>
          <p:nvPr/>
        </p:nvSpPr>
        <p:spPr>
          <a:xfrm>
            <a:off x="4306824" y="3337560"/>
            <a:ext cx="43161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Poppins"/>
                <a:ea typeface="Poppins"/>
                <a:cs typeface="Poppins"/>
                <a:sym typeface="Poppins"/>
              </a:rPr>
              <a:t>Discussion Ouverte</a:t>
            </a:r>
            <a:endParaRPr b="1" sz="1300">
              <a:latin typeface="Poppins"/>
              <a:ea typeface="Poppins"/>
              <a:cs typeface="Poppins"/>
              <a:sym typeface="Poppins"/>
            </a:endParaRPr>
          </a:p>
        </p:txBody>
      </p:sp>
      <p:sp>
        <p:nvSpPr>
          <p:cNvPr id="165" name="Google Shape;165;p24"/>
          <p:cNvSpPr txBox="1"/>
          <p:nvPr/>
        </p:nvSpPr>
        <p:spPr>
          <a:xfrm>
            <a:off x="4306824" y="3630168"/>
            <a:ext cx="43161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oppins"/>
                <a:ea typeface="Poppins"/>
                <a:cs typeface="Poppins"/>
                <a:sym typeface="Poppins"/>
              </a:rPr>
              <a:t>Engageons une discussion ouverte sur vos expériences personnelles avec l'UX. Partagez vos succès ou défis, échangeons nos idées.</a:t>
            </a:r>
            <a:endParaRPr sz="1200">
              <a:latin typeface="Poppins"/>
              <a:ea typeface="Poppins"/>
              <a:cs typeface="Poppins"/>
              <a:sym typeface="Poppins"/>
            </a:endParaRPr>
          </a:p>
        </p:txBody>
      </p:sp>
      <p:pic>
        <p:nvPicPr>
          <p:cNvPr id="166" name="Google Shape;166;p24"/>
          <p:cNvPicPr preferRelativeResize="0"/>
          <p:nvPr/>
        </p:nvPicPr>
        <p:blipFill>
          <a:blip r:embed="rId4">
            <a:alphaModFix/>
          </a:blip>
          <a:stretch>
            <a:fillRect/>
          </a:stretch>
        </p:blipFill>
        <p:spPr>
          <a:xfrm>
            <a:off x="512064" y="1618488"/>
            <a:ext cx="3236977" cy="32369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5"/>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latin typeface="Hammersmith One"/>
                <a:ea typeface="Hammersmith One"/>
                <a:cs typeface="Hammersmith One"/>
                <a:sym typeface="Hammersmith One"/>
              </a:rPr>
              <a:t>Merci de Votre Attention</a:t>
            </a:r>
            <a:endParaRPr sz="2500">
              <a:latin typeface="Hammersmith One"/>
              <a:ea typeface="Hammersmith One"/>
              <a:cs typeface="Hammersmith One"/>
              <a:sym typeface="Hammersmith One"/>
            </a:endParaRPr>
          </a:p>
        </p:txBody>
      </p:sp>
      <p:sp>
        <p:nvSpPr>
          <p:cNvPr id="172" name="Google Shape;172;p25"/>
          <p:cNvSpPr txBox="1"/>
          <p:nvPr/>
        </p:nvSpPr>
        <p:spPr>
          <a:xfrm>
            <a:off x="512064" y="1078992"/>
            <a:ext cx="8110800" cy="357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300">
                <a:latin typeface="Poppins"/>
                <a:ea typeface="Poppins"/>
                <a:cs typeface="Poppins"/>
                <a:sym typeface="Poppins"/>
              </a:rPr>
              <a:t>Au plaisir de collaborer par la suite</a:t>
            </a:r>
            <a:endParaRPr sz="1300">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latin typeface="Hammersmith One"/>
                <a:ea typeface="Hammersmith One"/>
                <a:cs typeface="Hammersmith One"/>
                <a:sym typeface="Hammersmith One"/>
              </a:rPr>
              <a:t>Table des matières</a:t>
            </a:r>
            <a:endParaRPr sz="2500">
              <a:latin typeface="Hammersmith One"/>
              <a:ea typeface="Hammersmith One"/>
              <a:cs typeface="Hammersmith One"/>
              <a:sym typeface="Hammersmith One"/>
            </a:endParaRPr>
          </a:p>
        </p:txBody>
      </p:sp>
      <p:sp>
        <p:nvSpPr>
          <p:cNvPr id="61" name="Google Shape;61;p14"/>
          <p:cNvSpPr txBox="1"/>
          <p:nvPr/>
        </p:nvSpPr>
        <p:spPr>
          <a:xfrm>
            <a:off x="512064" y="1078992"/>
            <a:ext cx="8110800" cy="357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300">
                <a:latin typeface="Poppins"/>
                <a:ea typeface="Poppins"/>
                <a:cs typeface="Poppins"/>
                <a:sym typeface="Poppins"/>
              </a:rPr>
              <a:t> 1. Introduction à la Création de Wireframes</a:t>
            </a:r>
            <a:endParaRPr sz="1300">
              <a:latin typeface="Poppins"/>
              <a:ea typeface="Poppins"/>
              <a:cs typeface="Poppins"/>
              <a:sym typeface="Poppins"/>
            </a:endParaRPr>
          </a:p>
          <a:p>
            <a:pPr indent="0" lvl="0" marL="0" rtl="0" algn="l">
              <a:lnSpc>
                <a:spcPct val="100000"/>
              </a:lnSpc>
              <a:spcBef>
                <a:spcPts val="0"/>
              </a:spcBef>
              <a:spcAft>
                <a:spcPts val="0"/>
              </a:spcAft>
              <a:buNone/>
            </a:pPr>
            <a:r>
              <a:rPr lang="en" sz="1300">
                <a:latin typeface="Poppins"/>
                <a:ea typeface="Poppins"/>
                <a:cs typeface="Poppins"/>
                <a:sym typeface="Poppins"/>
              </a:rPr>
              <a:t> 2. Qu'est-ce qu'une Maquette ?</a:t>
            </a:r>
            <a:endParaRPr sz="1300">
              <a:latin typeface="Poppins"/>
              <a:ea typeface="Poppins"/>
              <a:cs typeface="Poppins"/>
              <a:sym typeface="Poppins"/>
            </a:endParaRPr>
          </a:p>
          <a:p>
            <a:pPr indent="0" lvl="0" marL="0" rtl="0" algn="l">
              <a:lnSpc>
                <a:spcPct val="100000"/>
              </a:lnSpc>
              <a:spcBef>
                <a:spcPts val="0"/>
              </a:spcBef>
              <a:spcAft>
                <a:spcPts val="0"/>
              </a:spcAft>
              <a:buNone/>
            </a:pPr>
            <a:r>
              <a:rPr lang="en" sz="1300">
                <a:latin typeface="Poppins"/>
                <a:ea typeface="Poppins"/>
                <a:cs typeface="Poppins"/>
                <a:sym typeface="Poppins"/>
              </a:rPr>
              <a:t> 3. Importance de l'Expérience Utilisateur</a:t>
            </a:r>
            <a:endParaRPr sz="1300">
              <a:latin typeface="Poppins"/>
              <a:ea typeface="Poppins"/>
              <a:cs typeface="Poppins"/>
              <a:sym typeface="Poppins"/>
            </a:endParaRPr>
          </a:p>
          <a:p>
            <a:pPr indent="0" lvl="0" marL="0" rtl="0" algn="l">
              <a:lnSpc>
                <a:spcPct val="100000"/>
              </a:lnSpc>
              <a:spcBef>
                <a:spcPts val="0"/>
              </a:spcBef>
              <a:spcAft>
                <a:spcPts val="0"/>
              </a:spcAft>
              <a:buNone/>
            </a:pPr>
            <a:r>
              <a:rPr lang="en" sz="1300">
                <a:latin typeface="Poppins"/>
                <a:ea typeface="Poppins"/>
                <a:cs typeface="Poppins"/>
                <a:sym typeface="Poppins"/>
              </a:rPr>
              <a:t> 4. Wireframes et Équipements Mobiles</a:t>
            </a:r>
            <a:endParaRPr sz="1300">
              <a:latin typeface="Poppins"/>
              <a:ea typeface="Poppins"/>
              <a:cs typeface="Poppins"/>
              <a:sym typeface="Poppins"/>
            </a:endParaRPr>
          </a:p>
          <a:p>
            <a:pPr indent="0" lvl="0" marL="0" rtl="0" algn="l">
              <a:lnSpc>
                <a:spcPct val="100000"/>
              </a:lnSpc>
              <a:spcBef>
                <a:spcPts val="0"/>
              </a:spcBef>
              <a:spcAft>
                <a:spcPts val="0"/>
              </a:spcAft>
              <a:buNone/>
            </a:pPr>
            <a:r>
              <a:rPr lang="en" sz="1300">
                <a:latin typeface="Poppins"/>
                <a:ea typeface="Poppins"/>
                <a:cs typeface="Poppins"/>
                <a:sym typeface="Poppins"/>
              </a:rPr>
              <a:t> 5. L'enchaînement des Maquettes : Schéma de Processus</a:t>
            </a:r>
            <a:endParaRPr sz="1300">
              <a:latin typeface="Poppins"/>
              <a:ea typeface="Poppins"/>
              <a:cs typeface="Poppins"/>
              <a:sym typeface="Poppins"/>
            </a:endParaRPr>
          </a:p>
          <a:p>
            <a:pPr indent="0" lvl="0" marL="0" rtl="0" algn="l">
              <a:lnSpc>
                <a:spcPct val="100000"/>
              </a:lnSpc>
              <a:spcBef>
                <a:spcPts val="0"/>
              </a:spcBef>
              <a:spcAft>
                <a:spcPts val="0"/>
              </a:spcAft>
              <a:buNone/>
            </a:pPr>
            <a:r>
              <a:rPr lang="en" sz="1300">
                <a:latin typeface="Poppins"/>
                <a:ea typeface="Poppins"/>
                <a:cs typeface="Poppins"/>
                <a:sym typeface="Poppins"/>
              </a:rPr>
              <a:t> 6. Respect de la Charte Graphique</a:t>
            </a:r>
            <a:endParaRPr sz="1300">
              <a:latin typeface="Poppins"/>
              <a:ea typeface="Poppins"/>
              <a:cs typeface="Poppins"/>
              <a:sym typeface="Poppins"/>
            </a:endParaRPr>
          </a:p>
          <a:p>
            <a:pPr indent="0" lvl="0" marL="0" rtl="0" algn="l">
              <a:lnSpc>
                <a:spcPct val="100000"/>
              </a:lnSpc>
              <a:spcBef>
                <a:spcPts val="0"/>
              </a:spcBef>
              <a:spcAft>
                <a:spcPts val="0"/>
              </a:spcAft>
              <a:buNone/>
            </a:pPr>
            <a:r>
              <a:rPr lang="en" sz="1300">
                <a:latin typeface="Poppins"/>
                <a:ea typeface="Poppins"/>
                <a:cs typeface="Poppins"/>
                <a:sym typeface="Poppins"/>
              </a:rPr>
              <a:t> 7. Exemples de Wireframes et Maquettes Réussies</a:t>
            </a:r>
            <a:endParaRPr sz="1300">
              <a:latin typeface="Poppins"/>
              <a:ea typeface="Poppins"/>
              <a:cs typeface="Poppins"/>
              <a:sym typeface="Poppins"/>
            </a:endParaRPr>
          </a:p>
          <a:p>
            <a:pPr indent="0" lvl="0" marL="0" rtl="0" algn="l">
              <a:lnSpc>
                <a:spcPct val="100000"/>
              </a:lnSpc>
              <a:spcBef>
                <a:spcPts val="0"/>
              </a:spcBef>
              <a:spcAft>
                <a:spcPts val="0"/>
              </a:spcAft>
              <a:buNone/>
            </a:pPr>
            <a:r>
              <a:rPr lang="en" sz="1300">
                <a:latin typeface="Poppins"/>
                <a:ea typeface="Poppins"/>
                <a:cs typeface="Poppins"/>
                <a:sym typeface="Poppins"/>
              </a:rPr>
              <a:t> 8. Conseils pour l'Optimisation de l'UX</a:t>
            </a:r>
            <a:endParaRPr sz="1300">
              <a:latin typeface="Poppins"/>
              <a:ea typeface="Poppins"/>
              <a:cs typeface="Poppins"/>
              <a:sym typeface="Poppins"/>
            </a:endParaRPr>
          </a:p>
          <a:p>
            <a:pPr indent="0" lvl="0" marL="0" rtl="0" algn="l">
              <a:lnSpc>
                <a:spcPct val="100000"/>
              </a:lnSpc>
              <a:spcBef>
                <a:spcPts val="0"/>
              </a:spcBef>
              <a:spcAft>
                <a:spcPts val="0"/>
              </a:spcAft>
              <a:buNone/>
            </a:pPr>
            <a:r>
              <a:rPr lang="en" sz="1300">
                <a:latin typeface="Poppins"/>
                <a:ea typeface="Poppins"/>
                <a:cs typeface="Poppins"/>
                <a:sym typeface="Poppins"/>
              </a:rPr>
              <a:t> 9. Conclusion sur l'Expérience Utilisateur</a:t>
            </a:r>
            <a:endParaRPr sz="1300">
              <a:latin typeface="Poppins"/>
              <a:ea typeface="Poppins"/>
              <a:cs typeface="Poppins"/>
              <a:sym typeface="Poppins"/>
            </a:endParaRPr>
          </a:p>
          <a:p>
            <a:pPr indent="0" lvl="0" marL="0" rtl="0" algn="l">
              <a:lnSpc>
                <a:spcPct val="100000"/>
              </a:lnSpc>
              <a:spcBef>
                <a:spcPts val="0"/>
              </a:spcBef>
              <a:spcAft>
                <a:spcPts val="0"/>
              </a:spcAft>
              <a:buNone/>
            </a:pPr>
            <a:r>
              <a:rPr lang="en" sz="1300">
                <a:latin typeface="Poppins"/>
                <a:ea typeface="Poppins"/>
                <a:cs typeface="Poppins"/>
                <a:sym typeface="Poppins"/>
              </a:rPr>
              <a:t>10. Questions et Réponses</a:t>
            </a:r>
            <a:endParaRPr sz="1300">
              <a:latin typeface="Poppins"/>
              <a:ea typeface="Poppins"/>
              <a:cs typeface="Poppins"/>
              <a:sym typeface="Poppins"/>
            </a:endParaRPr>
          </a:p>
          <a:p>
            <a:pPr indent="0" lvl="0" marL="0" rtl="0" algn="l">
              <a:lnSpc>
                <a:spcPct val="100000"/>
              </a:lnSpc>
              <a:spcBef>
                <a:spcPts val="0"/>
              </a:spcBef>
              <a:spcAft>
                <a:spcPts val="0"/>
              </a:spcAft>
              <a:buNone/>
            </a:pPr>
            <a:r>
              <a:rPr lang="en" sz="1300">
                <a:latin typeface="Poppins"/>
                <a:ea typeface="Poppins"/>
                <a:cs typeface="Poppins"/>
                <a:sym typeface="Poppins"/>
              </a:rPr>
              <a:t>11. Merci de Votre Attention</a:t>
            </a:r>
            <a:endParaRPr sz="1300">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latin typeface="Hammersmith One"/>
                <a:ea typeface="Hammersmith One"/>
                <a:cs typeface="Hammersmith One"/>
                <a:sym typeface="Hammersmith One"/>
              </a:rPr>
              <a:t>Introduction à la Création de Wireframes</a:t>
            </a:r>
            <a:endParaRPr sz="2500">
              <a:latin typeface="Hammersmith One"/>
              <a:ea typeface="Hammersmith One"/>
              <a:cs typeface="Hammersmith One"/>
              <a:sym typeface="Hammersmith One"/>
            </a:endParaRPr>
          </a:p>
        </p:txBody>
      </p:sp>
      <p:sp>
        <p:nvSpPr>
          <p:cNvPr id="67" name="Google Shape;67;p15"/>
          <p:cNvSpPr txBox="1"/>
          <p:nvPr/>
        </p:nvSpPr>
        <p:spPr>
          <a:xfrm>
            <a:off x="512064" y="1078992"/>
            <a:ext cx="4316100" cy="357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300">
                <a:latin typeface="Poppins"/>
                <a:ea typeface="Poppins"/>
                <a:cs typeface="Poppins"/>
                <a:sym typeface="Poppins"/>
              </a:rPr>
              <a:t>Les wireframes sont des représentations visuelles des pages d'un site ou d'une application. Ils servent de guides dans le processus de conception. Dans cette présentation, nous allons explorer les différentes étapes de la création de wireframes et de maquettes, tout en mettant l'accent sur l'importance de l'expérience utilisateur. Commençons par définir ce qu'est un wireframe.</a:t>
            </a:r>
            <a:endParaRPr sz="1300">
              <a:latin typeface="Poppins"/>
              <a:ea typeface="Poppins"/>
              <a:cs typeface="Poppins"/>
              <a:sym typeface="Poppins"/>
            </a:endParaRPr>
          </a:p>
        </p:txBody>
      </p:sp>
      <p:pic>
        <p:nvPicPr>
          <p:cNvPr id="68" name="Google Shape;68;p15"/>
          <p:cNvPicPr preferRelativeResize="0"/>
          <p:nvPr/>
        </p:nvPicPr>
        <p:blipFill>
          <a:blip r:embed="rId4">
            <a:alphaModFix/>
          </a:blip>
          <a:stretch>
            <a:fillRect/>
          </a:stretch>
        </p:blipFill>
        <p:spPr>
          <a:xfrm>
            <a:off x="5385816" y="1243584"/>
            <a:ext cx="3236977" cy="32369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 name="Shape 72"/>
        <p:cNvGrpSpPr/>
        <p:nvPr/>
      </p:nvGrpSpPr>
      <p:grpSpPr>
        <a:xfrm>
          <a:off x="0" y="0"/>
          <a:ext cx="0" cy="0"/>
          <a:chOff x="0" y="0"/>
          <a:chExt cx="0" cy="0"/>
        </a:xfrm>
      </p:grpSpPr>
      <p:sp>
        <p:nvSpPr>
          <p:cNvPr id="73" name="Google Shape;73;p16"/>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latin typeface="Hammersmith One"/>
                <a:ea typeface="Hammersmith One"/>
                <a:cs typeface="Hammersmith One"/>
                <a:sym typeface="Hammersmith One"/>
              </a:rPr>
              <a:t>Qu'est-ce qu'une Maquette ?</a:t>
            </a:r>
            <a:endParaRPr sz="2500">
              <a:latin typeface="Hammersmith One"/>
              <a:ea typeface="Hammersmith One"/>
              <a:cs typeface="Hammersmith One"/>
              <a:sym typeface="Hammersmith One"/>
            </a:endParaRPr>
          </a:p>
        </p:txBody>
      </p:sp>
      <p:sp>
        <p:nvSpPr>
          <p:cNvPr id="74" name="Google Shape;74;p16"/>
          <p:cNvSpPr txBox="1"/>
          <p:nvPr/>
        </p:nvSpPr>
        <p:spPr>
          <a:xfrm>
            <a:off x="4306824" y="1078992"/>
            <a:ext cx="4316100" cy="357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300">
                <a:latin typeface="Poppins"/>
                <a:ea typeface="Poppins"/>
                <a:cs typeface="Poppins"/>
                <a:sym typeface="Poppins"/>
              </a:rPr>
              <a:t>Une maquette est une représentation visuelle plus détaillée d'un produit comparée à un wireframe. Elle inclut les éléments graphiques, la typographie et la mise en page, permettant de visualiser le design final. Les maquettes sont essentielles pour tester l'interaction utilisateur et garantir que toutes les fonctionnalités sont présents avant le développement final. Ce processus peut réduire les erreurs de conception.</a:t>
            </a:r>
            <a:endParaRPr sz="1300">
              <a:latin typeface="Poppins"/>
              <a:ea typeface="Poppins"/>
              <a:cs typeface="Poppins"/>
              <a:sym typeface="Poppins"/>
            </a:endParaRPr>
          </a:p>
        </p:txBody>
      </p:sp>
      <p:pic>
        <p:nvPicPr>
          <p:cNvPr id="75" name="Google Shape;75;p16"/>
          <p:cNvPicPr preferRelativeResize="0"/>
          <p:nvPr/>
        </p:nvPicPr>
        <p:blipFill>
          <a:blip r:embed="rId4">
            <a:alphaModFix/>
          </a:blip>
          <a:stretch>
            <a:fillRect/>
          </a:stretch>
        </p:blipFill>
        <p:spPr>
          <a:xfrm>
            <a:off x="512064" y="1243584"/>
            <a:ext cx="3236977" cy="32369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latin typeface="Hammersmith One"/>
                <a:ea typeface="Hammersmith One"/>
                <a:cs typeface="Hammersmith One"/>
                <a:sym typeface="Hammersmith One"/>
              </a:rPr>
              <a:t>Importance de l'Expérience Utilisateur</a:t>
            </a:r>
            <a:endParaRPr sz="2500">
              <a:latin typeface="Hammersmith One"/>
              <a:ea typeface="Hammersmith One"/>
              <a:cs typeface="Hammersmith One"/>
              <a:sym typeface="Hammersmith One"/>
            </a:endParaRPr>
          </a:p>
        </p:txBody>
      </p:sp>
      <p:sp>
        <p:nvSpPr>
          <p:cNvPr id="81" name="Google Shape;81;p17"/>
          <p:cNvSpPr txBox="1"/>
          <p:nvPr/>
        </p:nvSpPr>
        <p:spPr>
          <a:xfrm>
            <a:off x="512064" y="932688"/>
            <a:ext cx="8110800" cy="4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latin typeface="Poppins"/>
                <a:ea typeface="Poppins"/>
                <a:cs typeface="Poppins"/>
                <a:sym typeface="Poppins"/>
              </a:rPr>
              <a:t>Comprendre l'impact de l'UX sur le produit</a:t>
            </a:r>
            <a:endParaRPr sz="1500">
              <a:latin typeface="Poppins"/>
              <a:ea typeface="Poppins"/>
              <a:cs typeface="Poppins"/>
              <a:sym typeface="Poppins"/>
            </a:endParaRPr>
          </a:p>
        </p:txBody>
      </p:sp>
      <p:sp>
        <p:nvSpPr>
          <p:cNvPr id="82" name="Google Shape;82;p17"/>
          <p:cNvSpPr txBox="1"/>
          <p:nvPr/>
        </p:nvSpPr>
        <p:spPr>
          <a:xfrm>
            <a:off x="512064" y="1618488"/>
            <a:ext cx="43161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Poppins"/>
                <a:ea typeface="Poppins"/>
                <a:cs typeface="Poppins"/>
                <a:sym typeface="Poppins"/>
              </a:rPr>
              <a:t>Définir l'UX</a:t>
            </a:r>
            <a:endParaRPr b="1" sz="1300">
              <a:latin typeface="Poppins"/>
              <a:ea typeface="Poppins"/>
              <a:cs typeface="Poppins"/>
              <a:sym typeface="Poppins"/>
            </a:endParaRPr>
          </a:p>
        </p:txBody>
      </p:sp>
      <p:sp>
        <p:nvSpPr>
          <p:cNvPr id="83" name="Google Shape;83;p17"/>
          <p:cNvSpPr txBox="1"/>
          <p:nvPr/>
        </p:nvSpPr>
        <p:spPr>
          <a:xfrm>
            <a:off x="512064" y="1911096"/>
            <a:ext cx="43161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oppins"/>
                <a:ea typeface="Poppins"/>
                <a:cs typeface="Poppins"/>
                <a:sym typeface="Poppins"/>
              </a:rPr>
              <a:t>L'expérience utilisateur (UX) désigne l'ensemble des émotions et attitudes d'un utilisateur lors de son interaction avec un produit. Elle englobe l'utilité, la facilité d'utilisation et le plaisir anticipé lors de l'utilisation de la page ou de l'application.</a:t>
            </a:r>
            <a:endParaRPr sz="1200">
              <a:latin typeface="Poppins"/>
              <a:ea typeface="Poppins"/>
              <a:cs typeface="Poppins"/>
              <a:sym typeface="Poppins"/>
            </a:endParaRPr>
          </a:p>
        </p:txBody>
      </p:sp>
      <p:sp>
        <p:nvSpPr>
          <p:cNvPr id="84" name="Google Shape;84;p17"/>
          <p:cNvSpPr txBox="1"/>
          <p:nvPr/>
        </p:nvSpPr>
        <p:spPr>
          <a:xfrm>
            <a:off x="512064" y="3337560"/>
            <a:ext cx="43161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Poppins"/>
                <a:ea typeface="Poppins"/>
                <a:cs typeface="Poppins"/>
                <a:sym typeface="Poppins"/>
              </a:rPr>
              <a:t>Mesurer l'Impact</a:t>
            </a:r>
            <a:endParaRPr b="1" sz="1300">
              <a:latin typeface="Poppins"/>
              <a:ea typeface="Poppins"/>
              <a:cs typeface="Poppins"/>
              <a:sym typeface="Poppins"/>
            </a:endParaRPr>
          </a:p>
        </p:txBody>
      </p:sp>
      <p:sp>
        <p:nvSpPr>
          <p:cNvPr id="85" name="Google Shape;85;p17"/>
          <p:cNvSpPr txBox="1"/>
          <p:nvPr/>
        </p:nvSpPr>
        <p:spPr>
          <a:xfrm>
            <a:off x="512064" y="3630168"/>
            <a:ext cx="43161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oppins"/>
                <a:ea typeface="Poppins"/>
                <a:cs typeface="Poppins"/>
                <a:sym typeface="Poppins"/>
              </a:rPr>
              <a:t>Selon une étude de Forrester, un bon design UX peut augmenter les taux de conversion de jusqu'à 200 %. Cela signifie qu'investir dans l'UX est crucial pour le succès d'un produit, car une meilleure UX attire et Retient davantage d'utilisateurs.</a:t>
            </a:r>
            <a:endParaRPr sz="1200">
              <a:latin typeface="Poppins"/>
              <a:ea typeface="Poppins"/>
              <a:cs typeface="Poppins"/>
              <a:sym typeface="Poppins"/>
            </a:endParaRPr>
          </a:p>
        </p:txBody>
      </p:sp>
      <p:pic>
        <p:nvPicPr>
          <p:cNvPr id="86" name="Google Shape;86;p17"/>
          <p:cNvPicPr preferRelativeResize="0"/>
          <p:nvPr/>
        </p:nvPicPr>
        <p:blipFill>
          <a:blip r:embed="rId4">
            <a:alphaModFix/>
          </a:blip>
          <a:stretch>
            <a:fillRect/>
          </a:stretch>
        </p:blipFill>
        <p:spPr>
          <a:xfrm>
            <a:off x="5385816" y="1618488"/>
            <a:ext cx="3236977" cy="32369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18"/>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latin typeface="Hammersmith One"/>
                <a:ea typeface="Hammersmith One"/>
                <a:cs typeface="Hammersmith One"/>
                <a:sym typeface="Hammersmith One"/>
              </a:rPr>
              <a:t>Wireframes et Équipements Mobiles</a:t>
            </a:r>
            <a:endParaRPr sz="2500">
              <a:latin typeface="Hammersmith One"/>
              <a:ea typeface="Hammersmith One"/>
              <a:cs typeface="Hammersmith One"/>
              <a:sym typeface="Hammersmith One"/>
            </a:endParaRPr>
          </a:p>
        </p:txBody>
      </p:sp>
      <p:sp>
        <p:nvSpPr>
          <p:cNvPr id="92" name="Google Shape;92;p18"/>
          <p:cNvSpPr txBox="1"/>
          <p:nvPr/>
        </p:nvSpPr>
        <p:spPr>
          <a:xfrm>
            <a:off x="512064" y="932688"/>
            <a:ext cx="8110800" cy="4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latin typeface="Poppins"/>
                <a:ea typeface="Poppins"/>
                <a:cs typeface="Poppins"/>
                <a:sym typeface="Poppins"/>
              </a:rPr>
              <a:t>Adapter la conception pour les appareils mobiles</a:t>
            </a:r>
            <a:endParaRPr sz="1500">
              <a:latin typeface="Poppins"/>
              <a:ea typeface="Poppins"/>
              <a:cs typeface="Poppins"/>
              <a:sym typeface="Poppins"/>
            </a:endParaRPr>
          </a:p>
        </p:txBody>
      </p:sp>
      <p:sp>
        <p:nvSpPr>
          <p:cNvPr id="93" name="Google Shape;93;p18"/>
          <p:cNvSpPr txBox="1"/>
          <p:nvPr/>
        </p:nvSpPr>
        <p:spPr>
          <a:xfrm>
            <a:off x="612648" y="1618488"/>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Poppins"/>
                <a:ea typeface="Poppins"/>
                <a:cs typeface="Poppins"/>
                <a:sym typeface="Poppins"/>
              </a:rPr>
              <a:t>Importance de Mobile First</a:t>
            </a:r>
            <a:endParaRPr b="1" sz="1300">
              <a:latin typeface="Poppins"/>
              <a:ea typeface="Poppins"/>
              <a:cs typeface="Poppins"/>
              <a:sym typeface="Poppins"/>
            </a:endParaRPr>
          </a:p>
        </p:txBody>
      </p:sp>
      <p:sp>
        <p:nvSpPr>
          <p:cNvPr id="94" name="Google Shape;94;p18"/>
          <p:cNvSpPr txBox="1"/>
          <p:nvPr/>
        </p:nvSpPr>
        <p:spPr>
          <a:xfrm>
            <a:off x="612648" y="1920240"/>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oppins"/>
                <a:ea typeface="Poppins"/>
                <a:cs typeface="Poppins"/>
                <a:sym typeface="Poppins"/>
              </a:rPr>
              <a:t>Aujourd'hui, plus de 50% du trafic web provient des appareils mobiles. Il est donc essentiel de concevoir des wireframes qui répondent aux besoins des utilisateurs de smartphones et tablettes.</a:t>
            </a:r>
            <a:endParaRPr sz="1200">
              <a:latin typeface="Poppins"/>
              <a:ea typeface="Poppins"/>
              <a:cs typeface="Poppins"/>
              <a:sym typeface="Poppins"/>
            </a:endParaRPr>
          </a:p>
        </p:txBody>
      </p:sp>
      <p:sp>
        <p:nvSpPr>
          <p:cNvPr id="95" name="Google Shape;95;p18"/>
          <p:cNvSpPr txBox="1"/>
          <p:nvPr/>
        </p:nvSpPr>
        <p:spPr>
          <a:xfrm>
            <a:off x="4663440" y="1618488"/>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Poppins"/>
                <a:ea typeface="Poppins"/>
                <a:cs typeface="Poppins"/>
                <a:sym typeface="Poppins"/>
              </a:rPr>
              <a:t>Responsive Design</a:t>
            </a:r>
            <a:endParaRPr b="1" sz="1300">
              <a:latin typeface="Poppins"/>
              <a:ea typeface="Poppins"/>
              <a:cs typeface="Poppins"/>
              <a:sym typeface="Poppins"/>
            </a:endParaRPr>
          </a:p>
        </p:txBody>
      </p:sp>
      <p:sp>
        <p:nvSpPr>
          <p:cNvPr id="96" name="Google Shape;96;p18"/>
          <p:cNvSpPr txBox="1"/>
          <p:nvPr/>
        </p:nvSpPr>
        <p:spPr>
          <a:xfrm>
            <a:off x="4663440" y="1920240"/>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oppins"/>
                <a:ea typeface="Poppins"/>
                <a:cs typeface="Poppins"/>
                <a:sym typeface="Poppins"/>
              </a:rPr>
              <a:t>Le design réactif est une approche qui permet aux wireframes de s'adapter automatiquement à la taille de l'écran de l'appareil. Cela garantit que les utilisateurs ont une expérience cohérente, quel que soit leur appareil.</a:t>
            </a:r>
            <a:endParaRPr sz="1200">
              <a:latin typeface="Poppins"/>
              <a:ea typeface="Poppins"/>
              <a:cs typeface="Poppins"/>
              <a:sym typeface="Poppins"/>
            </a:endParaRPr>
          </a:p>
        </p:txBody>
      </p:sp>
      <p:sp>
        <p:nvSpPr>
          <p:cNvPr id="97" name="Google Shape;97;p18"/>
          <p:cNvSpPr txBox="1"/>
          <p:nvPr/>
        </p:nvSpPr>
        <p:spPr>
          <a:xfrm>
            <a:off x="612648" y="3410712"/>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Poppins"/>
                <a:ea typeface="Poppins"/>
                <a:cs typeface="Poppins"/>
                <a:sym typeface="Poppins"/>
              </a:rPr>
              <a:t>Interactivité Mobile</a:t>
            </a:r>
            <a:endParaRPr b="1" sz="1300">
              <a:latin typeface="Poppins"/>
              <a:ea typeface="Poppins"/>
              <a:cs typeface="Poppins"/>
              <a:sym typeface="Poppins"/>
            </a:endParaRPr>
          </a:p>
        </p:txBody>
      </p:sp>
      <p:sp>
        <p:nvSpPr>
          <p:cNvPr id="98" name="Google Shape;98;p18"/>
          <p:cNvSpPr txBox="1"/>
          <p:nvPr/>
        </p:nvSpPr>
        <p:spPr>
          <a:xfrm>
            <a:off x="612648" y="3712464"/>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oppins"/>
                <a:ea typeface="Poppins"/>
                <a:cs typeface="Poppins"/>
                <a:sym typeface="Poppins"/>
              </a:rPr>
              <a:t>Les interactions sur mobile doivent être simples et intuitives. Les wireframes doivent intégrer des éléments tactiles tels que des boutons plus larges pour faciliter la navigation.</a:t>
            </a:r>
            <a:endParaRPr sz="1200">
              <a:latin typeface="Poppins"/>
              <a:ea typeface="Poppins"/>
              <a:cs typeface="Poppins"/>
              <a:sym typeface="Poppins"/>
            </a:endParaRPr>
          </a:p>
        </p:txBody>
      </p:sp>
      <p:sp>
        <p:nvSpPr>
          <p:cNvPr id="99" name="Google Shape;99;p18"/>
          <p:cNvSpPr txBox="1"/>
          <p:nvPr/>
        </p:nvSpPr>
        <p:spPr>
          <a:xfrm>
            <a:off x="4663440" y="3410712"/>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Poppins"/>
                <a:ea typeface="Poppins"/>
                <a:cs typeface="Poppins"/>
                <a:sym typeface="Poppins"/>
              </a:rPr>
              <a:t>Tests Utilisateur</a:t>
            </a:r>
            <a:endParaRPr b="1" sz="1300">
              <a:latin typeface="Poppins"/>
              <a:ea typeface="Poppins"/>
              <a:cs typeface="Poppins"/>
              <a:sym typeface="Poppins"/>
            </a:endParaRPr>
          </a:p>
        </p:txBody>
      </p:sp>
      <p:sp>
        <p:nvSpPr>
          <p:cNvPr id="100" name="Google Shape;100;p18"/>
          <p:cNvSpPr txBox="1"/>
          <p:nvPr/>
        </p:nvSpPr>
        <p:spPr>
          <a:xfrm>
            <a:off x="4663440" y="3712464"/>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oppins"/>
                <a:ea typeface="Poppins"/>
                <a:cs typeface="Poppins"/>
                <a:sym typeface="Poppins"/>
              </a:rPr>
              <a:t>Il est impératif de tester les wireframes sur différents appareils mobiles pour identifier d'éventuels problèmes d'ergonomie ou de navigation avant de passer à la phase de développement.</a:t>
            </a:r>
            <a:endParaRPr sz="1200">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19"/>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latin typeface="Hammersmith One"/>
                <a:ea typeface="Hammersmith One"/>
                <a:cs typeface="Hammersmith One"/>
                <a:sym typeface="Hammersmith One"/>
              </a:rPr>
              <a:t>L'enchaînement des Maquettes : Schéma de Processus</a:t>
            </a:r>
            <a:endParaRPr sz="2500">
              <a:latin typeface="Hammersmith One"/>
              <a:ea typeface="Hammersmith One"/>
              <a:cs typeface="Hammersmith One"/>
              <a:sym typeface="Hammersmith One"/>
            </a:endParaRPr>
          </a:p>
        </p:txBody>
      </p:sp>
      <p:sp>
        <p:nvSpPr>
          <p:cNvPr id="106" name="Google Shape;106;p19"/>
          <p:cNvSpPr txBox="1"/>
          <p:nvPr/>
        </p:nvSpPr>
        <p:spPr>
          <a:xfrm>
            <a:off x="512064" y="932688"/>
            <a:ext cx="8110800" cy="4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latin typeface="Poppins"/>
                <a:ea typeface="Poppins"/>
                <a:cs typeface="Poppins"/>
                <a:sym typeface="Poppins"/>
              </a:rPr>
              <a:t>Visualiser le flux de l'utilisateur</a:t>
            </a:r>
            <a:endParaRPr sz="1500">
              <a:latin typeface="Poppins"/>
              <a:ea typeface="Poppins"/>
              <a:cs typeface="Poppins"/>
              <a:sym typeface="Poppins"/>
            </a:endParaRPr>
          </a:p>
        </p:txBody>
      </p:sp>
      <p:sp>
        <p:nvSpPr>
          <p:cNvPr id="107" name="Google Shape;107;p19"/>
          <p:cNvSpPr txBox="1"/>
          <p:nvPr/>
        </p:nvSpPr>
        <p:spPr>
          <a:xfrm>
            <a:off x="512064" y="1618488"/>
            <a:ext cx="81108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Poppins"/>
                <a:ea typeface="Poppins"/>
                <a:cs typeface="Poppins"/>
                <a:sym typeface="Poppins"/>
              </a:rPr>
              <a:t>Étape Initiale</a:t>
            </a:r>
            <a:endParaRPr b="1" sz="1300">
              <a:latin typeface="Poppins"/>
              <a:ea typeface="Poppins"/>
              <a:cs typeface="Poppins"/>
              <a:sym typeface="Poppins"/>
            </a:endParaRPr>
          </a:p>
        </p:txBody>
      </p:sp>
      <p:sp>
        <p:nvSpPr>
          <p:cNvPr id="108" name="Google Shape;108;p19"/>
          <p:cNvSpPr txBox="1"/>
          <p:nvPr/>
        </p:nvSpPr>
        <p:spPr>
          <a:xfrm>
            <a:off x="512064" y="1883664"/>
            <a:ext cx="8110800" cy="74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oppins"/>
                <a:ea typeface="Poppins"/>
                <a:cs typeface="Poppins"/>
                <a:sym typeface="Poppins"/>
              </a:rPr>
              <a:t>Commencez par définir les objectifs de la maquette. Par exemple, créer une page d'accueil pour un site e-commerce doit favoriser la navigation et inciter à l'achat.</a:t>
            </a:r>
            <a:endParaRPr sz="1200">
              <a:latin typeface="Poppins"/>
              <a:ea typeface="Poppins"/>
              <a:cs typeface="Poppins"/>
              <a:sym typeface="Poppins"/>
            </a:endParaRPr>
          </a:p>
        </p:txBody>
      </p:sp>
      <p:sp>
        <p:nvSpPr>
          <p:cNvPr id="109" name="Google Shape;109;p19"/>
          <p:cNvSpPr txBox="1"/>
          <p:nvPr/>
        </p:nvSpPr>
        <p:spPr>
          <a:xfrm>
            <a:off x="512064" y="2743200"/>
            <a:ext cx="81108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Poppins"/>
                <a:ea typeface="Poppins"/>
                <a:cs typeface="Poppins"/>
                <a:sym typeface="Poppins"/>
              </a:rPr>
              <a:t>Prototype de Navigation</a:t>
            </a:r>
            <a:endParaRPr b="1" sz="1300">
              <a:latin typeface="Poppins"/>
              <a:ea typeface="Poppins"/>
              <a:cs typeface="Poppins"/>
              <a:sym typeface="Poppins"/>
            </a:endParaRPr>
          </a:p>
        </p:txBody>
      </p:sp>
      <p:sp>
        <p:nvSpPr>
          <p:cNvPr id="110" name="Google Shape;110;p19"/>
          <p:cNvSpPr txBox="1"/>
          <p:nvPr/>
        </p:nvSpPr>
        <p:spPr>
          <a:xfrm>
            <a:off x="512064" y="2999232"/>
            <a:ext cx="8110800" cy="74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oppins"/>
                <a:ea typeface="Poppins"/>
                <a:cs typeface="Poppins"/>
                <a:sym typeface="Poppins"/>
              </a:rPr>
              <a:t>Créez des prototypes qui montrent comment les utilisateurs navigueront d'une page à l'autre. Cela aide à imaginer le parcours utilisateur.</a:t>
            </a:r>
            <a:endParaRPr sz="1200">
              <a:latin typeface="Poppins"/>
              <a:ea typeface="Poppins"/>
              <a:cs typeface="Poppins"/>
              <a:sym typeface="Poppins"/>
            </a:endParaRPr>
          </a:p>
        </p:txBody>
      </p:sp>
      <p:sp>
        <p:nvSpPr>
          <p:cNvPr id="111" name="Google Shape;111;p19"/>
          <p:cNvSpPr txBox="1"/>
          <p:nvPr/>
        </p:nvSpPr>
        <p:spPr>
          <a:xfrm>
            <a:off x="512064" y="3867912"/>
            <a:ext cx="81108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Poppins"/>
                <a:ea typeface="Poppins"/>
                <a:cs typeface="Poppins"/>
                <a:sym typeface="Poppins"/>
              </a:rPr>
              <a:t>Validation du Flux</a:t>
            </a:r>
            <a:endParaRPr b="1" sz="1300">
              <a:latin typeface="Poppins"/>
              <a:ea typeface="Poppins"/>
              <a:cs typeface="Poppins"/>
              <a:sym typeface="Poppins"/>
            </a:endParaRPr>
          </a:p>
        </p:txBody>
      </p:sp>
      <p:sp>
        <p:nvSpPr>
          <p:cNvPr id="112" name="Google Shape;112;p19"/>
          <p:cNvSpPr txBox="1"/>
          <p:nvPr/>
        </p:nvSpPr>
        <p:spPr>
          <a:xfrm>
            <a:off x="512064" y="4123944"/>
            <a:ext cx="8110800" cy="74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oppins"/>
                <a:ea typeface="Poppins"/>
                <a:cs typeface="Poppins"/>
                <a:sym typeface="Poppins"/>
              </a:rPr>
              <a:t>Effectuez des sessions de tests pour valider que le schéma de navigation est fluide et répond aux attentes des utilisateurs. Les retours sont précieux à ce stade.</a:t>
            </a:r>
            <a:endParaRPr sz="1200">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20"/>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latin typeface="Hammersmith One"/>
                <a:ea typeface="Hammersmith One"/>
                <a:cs typeface="Hammersmith One"/>
                <a:sym typeface="Hammersmith One"/>
              </a:rPr>
              <a:t>Respect de la Charte Graphique</a:t>
            </a:r>
            <a:endParaRPr sz="2500">
              <a:latin typeface="Hammersmith One"/>
              <a:ea typeface="Hammersmith One"/>
              <a:cs typeface="Hammersmith One"/>
              <a:sym typeface="Hammersmith One"/>
            </a:endParaRPr>
          </a:p>
        </p:txBody>
      </p:sp>
      <p:sp>
        <p:nvSpPr>
          <p:cNvPr id="118" name="Google Shape;118;p20"/>
          <p:cNvSpPr txBox="1"/>
          <p:nvPr/>
        </p:nvSpPr>
        <p:spPr>
          <a:xfrm>
            <a:off x="4306824" y="1078992"/>
            <a:ext cx="4316100" cy="357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300">
                <a:latin typeface="Poppins"/>
                <a:ea typeface="Poppins"/>
                <a:cs typeface="Poppins"/>
                <a:sym typeface="Poppins"/>
              </a:rPr>
              <a:t>La charte graphique est un document qui définit l'identité visuelle d'une marque. Il est crucial de respecter cette charte lors de la création de wireframes et de maquettes pour garantir la cohérence visuelle et renforcer la reconnaissance de la marque. Cela comprend les couleurs, les fonts, les logos et d'autres éléments de branding. En intégrant ces standards dès le début, vous facilitez le processus de design et améliorez l'expérience utilisateur.</a:t>
            </a:r>
            <a:endParaRPr sz="1300">
              <a:latin typeface="Poppins"/>
              <a:ea typeface="Poppins"/>
              <a:cs typeface="Poppins"/>
              <a:sym typeface="Poppins"/>
            </a:endParaRPr>
          </a:p>
        </p:txBody>
      </p:sp>
      <p:pic>
        <p:nvPicPr>
          <p:cNvPr id="119" name="Google Shape;119;p20"/>
          <p:cNvPicPr preferRelativeResize="0"/>
          <p:nvPr/>
        </p:nvPicPr>
        <p:blipFill>
          <a:blip r:embed="rId4">
            <a:alphaModFix/>
          </a:blip>
          <a:stretch>
            <a:fillRect/>
          </a:stretch>
        </p:blipFill>
        <p:spPr>
          <a:xfrm>
            <a:off x="512064" y="1243584"/>
            <a:ext cx="3236977" cy="32369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21"/>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latin typeface="Hammersmith One"/>
                <a:ea typeface="Hammersmith One"/>
                <a:cs typeface="Hammersmith One"/>
                <a:sym typeface="Hammersmith One"/>
              </a:rPr>
              <a:t>Exemples de Wireframes et Maquettes Réussies</a:t>
            </a:r>
            <a:endParaRPr sz="2500">
              <a:latin typeface="Hammersmith One"/>
              <a:ea typeface="Hammersmith One"/>
              <a:cs typeface="Hammersmith One"/>
              <a:sym typeface="Hammersmith One"/>
            </a:endParaRPr>
          </a:p>
        </p:txBody>
      </p:sp>
      <p:sp>
        <p:nvSpPr>
          <p:cNvPr id="125" name="Google Shape;125;p21"/>
          <p:cNvSpPr txBox="1"/>
          <p:nvPr/>
        </p:nvSpPr>
        <p:spPr>
          <a:xfrm>
            <a:off x="512064" y="932688"/>
            <a:ext cx="8110800" cy="4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latin typeface="Poppins"/>
                <a:ea typeface="Poppins"/>
                <a:cs typeface="Poppins"/>
                <a:sym typeface="Poppins"/>
              </a:rPr>
              <a:t>Inspiration et bonnes pratiques</a:t>
            </a:r>
            <a:endParaRPr sz="1500">
              <a:latin typeface="Poppins"/>
              <a:ea typeface="Poppins"/>
              <a:cs typeface="Poppins"/>
              <a:sym typeface="Poppins"/>
            </a:endParaRPr>
          </a:p>
        </p:txBody>
      </p:sp>
      <p:sp>
        <p:nvSpPr>
          <p:cNvPr id="126" name="Google Shape;126;p21"/>
          <p:cNvSpPr txBox="1"/>
          <p:nvPr/>
        </p:nvSpPr>
        <p:spPr>
          <a:xfrm>
            <a:off x="1298448" y="1691640"/>
            <a:ext cx="2962800" cy="55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300">
                <a:latin typeface="Poppins"/>
                <a:ea typeface="Poppins"/>
                <a:cs typeface="Poppins"/>
                <a:sym typeface="Poppins"/>
              </a:rPr>
              <a:t>Exemples de Wireframes</a:t>
            </a:r>
            <a:endParaRPr b="1" sz="1300">
              <a:latin typeface="Poppins"/>
              <a:ea typeface="Poppins"/>
              <a:cs typeface="Poppins"/>
              <a:sym typeface="Poppins"/>
            </a:endParaRPr>
          </a:p>
        </p:txBody>
      </p:sp>
      <p:sp>
        <p:nvSpPr>
          <p:cNvPr id="127" name="Google Shape;127;p21"/>
          <p:cNvSpPr txBox="1"/>
          <p:nvPr/>
        </p:nvSpPr>
        <p:spPr>
          <a:xfrm>
            <a:off x="1298448" y="2176272"/>
            <a:ext cx="2962800" cy="234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oppins"/>
                <a:ea typeface="Poppins"/>
                <a:cs typeface="Poppins"/>
                <a:sym typeface="Poppins"/>
              </a:rPr>
              <a:t>Prenons l'exemple de wireframes utilisés par Airbnb, qui clarifient l'expérience utilisateur en intégrant des éléments intuitifs comme des boutons de recherche et des filtres d'affichage.</a:t>
            </a:r>
            <a:endParaRPr sz="1200">
              <a:latin typeface="Poppins"/>
              <a:ea typeface="Poppins"/>
              <a:cs typeface="Poppins"/>
              <a:sym typeface="Poppins"/>
            </a:endParaRPr>
          </a:p>
        </p:txBody>
      </p:sp>
      <p:sp>
        <p:nvSpPr>
          <p:cNvPr id="128" name="Google Shape;128;p21"/>
          <p:cNvSpPr txBox="1"/>
          <p:nvPr/>
        </p:nvSpPr>
        <p:spPr>
          <a:xfrm>
            <a:off x="4882896" y="1691640"/>
            <a:ext cx="2962800" cy="55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300">
                <a:latin typeface="Poppins"/>
                <a:ea typeface="Poppins"/>
                <a:cs typeface="Poppins"/>
                <a:sym typeface="Poppins"/>
              </a:rPr>
              <a:t>Études de Cas</a:t>
            </a:r>
            <a:endParaRPr b="1" sz="1300">
              <a:latin typeface="Poppins"/>
              <a:ea typeface="Poppins"/>
              <a:cs typeface="Poppins"/>
              <a:sym typeface="Poppins"/>
            </a:endParaRPr>
          </a:p>
        </p:txBody>
      </p:sp>
      <p:sp>
        <p:nvSpPr>
          <p:cNvPr id="129" name="Google Shape;129;p21"/>
          <p:cNvSpPr txBox="1"/>
          <p:nvPr/>
        </p:nvSpPr>
        <p:spPr>
          <a:xfrm>
            <a:off x="4882896" y="2176272"/>
            <a:ext cx="2962800" cy="234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oppins"/>
                <a:ea typeface="Poppins"/>
                <a:cs typeface="Poppins"/>
                <a:sym typeface="Poppins"/>
              </a:rPr>
              <a:t>Un autre cas à examiner serait la maquette de l'application Spotify qui utilise des couleurs vives et une navigation fluide pour capter l'attention des utilisateurs et optimiser leur expérience.</a:t>
            </a:r>
            <a:endParaRPr sz="1200">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